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258" r:id="rId3"/>
    <p:sldId id="260" r:id="rId4"/>
    <p:sldId id="300" r:id="rId5"/>
    <p:sldId id="263" r:id="rId6"/>
    <p:sldId id="301" r:id="rId7"/>
    <p:sldId id="302" r:id="rId8"/>
    <p:sldId id="265" r:id="rId9"/>
    <p:sldId id="272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03" r:id="rId19"/>
    <p:sldId id="275" r:id="rId20"/>
    <p:sldId id="279" r:id="rId21"/>
  </p:sldIdLst>
  <p:sldSz cx="9144000" cy="5143500" type="screen16x9"/>
  <p:notesSz cx="6858000" cy="9144000"/>
  <p:embeddedFontLst>
    <p:embeddedFont>
      <p:font typeface="DM Sans" pitchFamily="2" charset="77"/>
      <p:regular r:id="rId23"/>
      <p:bold r:id="rId24"/>
      <p:italic r:id="rId25"/>
      <p:boldItalic r:id="rId26"/>
    </p:embeddedFont>
    <p:embeddedFont>
      <p:font typeface="Passion One" panose="02000506080000020004" pitchFamily="2" charset="77"/>
      <p:regular r:id="rId27"/>
      <p:bold r:id="rId28"/>
    </p:embeddedFont>
    <p:embeddedFont>
      <p:font typeface="Permanent Marker" panose="02000000000000000000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5FE8529-DF44-2444-8539-79D2D7E61725}">
          <p14:sldIdLst>
            <p14:sldId id="256"/>
            <p14:sldId id="258"/>
            <p14:sldId id="260"/>
            <p14:sldId id="300"/>
            <p14:sldId id="263"/>
            <p14:sldId id="301"/>
            <p14:sldId id="302"/>
            <p14:sldId id="265"/>
            <p14:sldId id="27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03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84C4CD-959F-459C-84CF-B0138C078C4A}">
  <a:tblStyle styleId="{1A84C4CD-959F-459C-84CF-B0138C078C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590075ef_0_24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590075ef_0_24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09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590075ef_0_26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590075ef_0_26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13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590075ef_0_24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590075ef_0_24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282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590075ef_0_26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590075ef_0_26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38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590075ef_0_24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590075ef_0_24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838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590075ef_0_26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590075ef_0_26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544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590075ef_0_24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590075ef_0_24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833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590075ef_0_26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590075ef_0_26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871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772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d590075ef_0_26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d590075ef_0_26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5fe98c79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5fe98c79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590075ef_0_26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590075ef_0_26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d590075ef_0_24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d590075ef_0_24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135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d590075ef_0_24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d590075ef_0_24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d590075ef_0_24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d590075ef_0_24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46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04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590075ef_0_24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590075ef_0_24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590075ef_0_26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590075ef_0_26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05576" y="1263788"/>
            <a:ext cx="3417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05575" y="3087113"/>
            <a:ext cx="2736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5500" y="125"/>
            <a:ext cx="3341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5000" y="358163"/>
            <a:ext cx="4201800" cy="442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625"/>
            <a:ext cx="4106700" cy="2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4875" y="3039300"/>
            <a:ext cx="3099000" cy="7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5930825" y="4021675"/>
            <a:ext cx="2719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378575" y="-85900"/>
            <a:ext cx="781800" cy="46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-224700" y="336900"/>
            <a:ext cx="8877900" cy="4469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1900075" y="712650"/>
            <a:ext cx="7244100" cy="371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2723700" y="1124875"/>
            <a:ext cx="4915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2723700" y="3022288"/>
            <a:ext cx="49158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57125" y="695925"/>
            <a:ext cx="83868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78575" y="-85900"/>
            <a:ext cx="781800" cy="46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 rot="-5400000">
            <a:off x="-228850" y="1190800"/>
            <a:ext cx="196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"/>
          </p:nvPr>
        </p:nvSpPr>
        <p:spPr>
          <a:xfrm>
            <a:off x="1392099" y="2183375"/>
            <a:ext cx="16935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1461556" y="3190275"/>
            <a:ext cx="15546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3"/>
          </p:nvPr>
        </p:nvSpPr>
        <p:spPr>
          <a:xfrm>
            <a:off x="3159175" y="2183375"/>
            <a:ext cx="16935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4"/>
          </p:nvPr>
        </p:nvSpPr>
        <p:spPr>
          <a:xfrm>
            <a:off x="3228627" y="3190275"/>
            <a:ext cx="15546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5"/>
          </p:nvPr>
        </p:nvSpPr>
        <p:spPr>
          <a:xfrm>
            <a:off x="4926250" y="2183375"/>
            <a:ext cx="16935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6"/>
          </p:nvPr>
        </p:nvSpPr>
        <p:spPr>
          <a:xfrm>
            <a:off x="4995698" y="3190275"/>
            <a:ext cx="15546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7"/>
          </p:nvPr>
        </p:nvSpPr>
        <p:spPr>
          <a:xfrm>
            <a:off x="6693325" y="2183375"/>
            <a:ext cx="16935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8"/>
          </p:nvPr>
        </p:nvSpPr>
        <p:spPr>
          <a:xfrm>
            <a:off x="6762768" y="3190275"/>
            <a:ext cx="15546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9" hasCustomPrompt="1"/>
          </p:nvPr>
        </p:nvSpPr>
        <p:spPr>
          <a:xfrm>
            <a:off x="4995700" y="17246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13" hasCustomPrompt="1"/>
          </p:nvPr>
        </p:nvSpPr>
        <p:spPr>
          <a:xfrm>
            <a:off x="1461550" y="17246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14" hasCustomPrompt="1"/>
          </p:nvPr>
        </p:nvSpPr>
        <p:spPr>
          <a:xfrm>
            <a:off x="3228625" y="17246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15" hasCustomPrompt="1"/>
          </p:nvPr>
        </p:nvSpPr>
        <p:spPr>
          <a:xfrm>
            <a:off x="6762775" y="17246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">
  <p:cSld name="TITLE_AND_BOD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 idx="2"/>
          </p:nvPr>
        </p:nvSpPr>
        <p:spPr>
          <a:xfrm>
            <a:off x="1965925" y="633513"/>
            <a:ext cx="27714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1"/>
          </p:nvPr>
        </p:nvSpPr>
        <p:spPr>
          <a:xfrm>
            <a:off x="1965925" y="1067338"/>
            <a:ext cx="27714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3"/>
          </p:nvPr>
        </p:nvSpPr>
        <p:spPr>
          <a:xfrm>
            <a:off x="1965925" y="2050775"/>
            <a:ext cx="27714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4"/>
          </p:nvPr>
        </p:nvSpPr>
        <p:spPr>
          <a:xfrm>
            <a:off x="1965925" y="2484600"/>
            <a:ext cx="27714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5"/>
          </p:nvPr>
        </p:nvSpPr>
        <p:spPr>
          <a:xfrm>
            <a:off x="1965925" y="3468050"/>
            <a:ext cx="27714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6"/>
          </p:nvPr>
        </p:nvSpPr>
        <p:spPr>
          <a:xfrm>
            <a:off x="1965925" y="3901875"/>
            <a:ext cx="27714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TITLE_AND_BODY_1_2_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378575" y="-85900"/>
            <a:ext cx="781800" cy="46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 rot="-5400000">
            <a:off x="-1200550" y="2162650"/>
            <a:ext cx="3911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 idx="2"/>
          </p:nvPr>
        </p:nvSpPr>
        <p:spPr>
          <a:xfrm>
            <a:off x="2306738" y="4071100"/>
            <a:ext cx="22449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2025638" y="2759575"/>
            <a:ext cx="2807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 idx="3"/>
          </p:nvPr>
        </p:nvSpPr>
        <p:spPr>
          <a:xfrm>
            <a:off x="5754463" y="4071100"/>
            <a:ext cx="22449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4"/>
          </p:nvPr>
        </p:nvSpPr>
        <p:spPr>
          <a:xfrm>
            <a:off x="5473363" y="2759575"/>
            <a:ext cx="2807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-75325"/>
            <a:ext cx="4106700" cy="131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704875" y="1768950"/>
            <a:ext cx="4335900" cy="13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704875" y="3488125"/>
            <a:ext cx="3534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682575" y="671400"/>
            <a:ext cx="3072600" cy="380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ssion One"/>
              <a:buNone/>
              <a:defRPr sz="2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7" r:id="rId4"/>
    <p:sldLayoutId id="2147483658" r:id="rId5"/>
    <p:sldLayoutId id="2147483660" r:id="rId6"/>
    <p:sldLayoutId id="2147483663" r:id="rId7"/>
    <p:sldLayoutId id="2147483669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grabs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bfaddly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4842343" y="1263788"/>
            <a:ext cx="4245997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Northwind Dashboard With Power BI</a:t>
            </a:r>
            <a:endParaRPr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5524845" y="4274098"/>
            <a:ext cx="2736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Faddli</a:t>
            </a:r>
            <a:r>
              <a:rPr lang="en" dirty="0"/>
              <a:t> </a:t>
            </a:r>
            <a:r>
              <a:rPr lang="en" dirty="0" err="1"/>
              <a:t>Lindra</a:t>
            </a:r>
            <a:r>
              <a:rPr lang="en" dirty="0"/>
              <a:t> Wibowo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 rot="-5400000">
            <a:off x="-1469028" y="2001438"/>
            <a:ext cx="444835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Halaman Gross Income </a:t>
            </a:r>
            <a:r>
              <a:rPr lang="en-ID" sz="2400" dirty="0"/>
              <a:t>by Country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C239D-472B-178A-256E-C510208B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47573"/>
            <a:ext cx="7631215" cy="43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05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797B8-80E2-D74A-4F39-01E014F2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1091" y="652012"/>
            <a:ext cx="6822219" cy="2881139"/>
          </a:xfrm>
        </p:spPr>
        <p:txBody>
          <a:bodyPr/>
          <a:lstStyle/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bar chart horizontal 10 </a:t>
            </a:r>
            <a:r>
              <a:rPr lang="en-US" sz="1600" dirty="0" err="1"/>
              <a:t>teratas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gross income </a:t>
            </a:r>
            <a:r>
              <a:rPr lang="en-US" sz="1600" dirty="0" err="1"/>
              <a:t>tertinggi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ingin</a:t>
            </a:r>
            <a:r>
              <a:rPr lang="en-US" sz="1600" dirty="0"/>
              <a:t> </a:t>
            </a:r>
            <a:r>
              <a:rPr lang="en-US" sz="1600" dirty="0" err="1"/>
              <a:t>membandingkan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antar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terkecil</a:t>
            </a:r>
            <a:r>
              <a:rPr lang="en-US" sz="1600" dirty="0"/>
              <a:t> dan </a:t>
            </a:r>
            <a:r>
              <a:rPr lang="en-US" sz="1600" dirty="0" err="1"/>
              <a:t>terbesar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data </a:t>
            </a:r>
            <a:r>
              <a:rPr lang="en-US" sz="1600" dirty="0" err="1"/>
              <a:t>pendapatan</a:t>
            </a:r>
            <a:r>
              <a:rPr lang="en-US" sz="1600" dirty="0"/>
              <a:t> </a:t>
            </a:r>
            <a:r>
              <a:rPr lang="en-US" sz="1600" dirty="0" err="1"/>
              <a:t>kotor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bulan</a:t>
            </a:r>
            <a:r>
              <a:rPr lang="en-US" sz="1600" dirty="0"/>
              <a:t>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interactive ability dropdown </a:t>
            </a:r>
            <a:r>
              <a:rPr lang="en-US" sz="1600" dirty="0" err="1"/>
              <a:t>tahun</a:t>
            </a:r>
            <a:r>
              <a:rPr lang="en-US" sz="1600" dirty="0"/>
              <a:t>, </a:t>
            </a:r>
            <a:r>
              <a:rPr lang="en-US" sz="1600" dirty="0" err="1"/>
              <a:t>bulan</a:t>
            </a:r>
            <a:r>
              <a:rPr lang="en-US" sz="1600" dirty="0"/>
              <a:t>, </a:t>
            </a:r>
            <a:r>
              <a:rPr lang="en-US" sz="1600" dirty="0" err="1"/>
              <a:t>kategori</a:t>
            </a:r>
            <a:r>
              <a:rPr lang="en-US" sz="1600" dirty="0"/>
              <a:t>, negara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memfilter</a:t>
            </a:r>
            <a:r>
              <a:rPr lang="en-US" sz="1600" dirty="0"/>
              <a:t> data </a:t>
            </a:r>
            <a:r>
              <a:rPr lang="en-US" sz="1600" dirty="0" err="1"/>
              <a:t>penjualan</a:t>
            </a:r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color schema sequential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perbedaan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gross income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Tree Map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menampilkan</a:t>
            </a:r>
            <a:r>
              <a:rPr lang="en-US" sz="1600" dirty="0"/>
              <a:t> </a:t>
            </a:r>
            <a:r>
              <a:rPr lang="en-US" sz="1600" dirty="0" err="1"/>
              <a:t>visualisasi</a:t>
            </a:r>
            <a:r>
              <a:rPr lang="en-US" sz="1600" dirty="0"/>
              <a:t> </a:t>
            </a:r>
            <a:r>
              <a:rPr lang="en-US" sz="1600" dirty="0" err="1"/>
              <a:t>persegi</a:t>
            </a:r>
            <a:r>
              <a:rPr lang="en-US" sz="1600" dirty="0"/>
              <a:t> </a:t>
            </a:r>
            <a:r>
              <a:rPr lang="en-US" sz="1600" dirty="0" err="1"/>
              <a:t>panjang</a:t>
            </a:r>
            <a:r>
              <a:rPr lang="en-US" sz="1600" dirty="0"/>
              <a:t>, </a:t>
            </a:r>
            <a:r>
              <a:rPr lang="en-US" sz="1600" dirty="0" err="1"/>
              <a:t>besar-kecilnya</a:t>
            </a:r>
            <a:r>
              <a:rPr lang="en-US" sz="1600" dirty="0"/>
              <a:t> </a:t>
            </a:r>
            <a:r>
              <a:rPr lang="en-US" sz="1600" dirty="0" err="1"/>
              <a:t>persegi</a:t>
            </a:r>
            <a:r>
              <a:rPr lang="en-US" sz="1600" dirty="0"/>
              <a:t> </a:t>
            </a:r>
            <a:r>
              <a:rPr lang="en-US" sz="1600" dirty="0" err="1"/>
              <a:t>panjang</a:t>
            </a:r>
            <a:r>
              <a:rPr lang="en-US" sz="1600" dirty="0"/>
              <a:t> </a:t>
            </a:r>
            <a:r>
              <a:rPr lang="en-US" sz="1600" dirty="0" err="1"/>
              <a:t>ditentukan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besar-kecilnya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gross income pada </a:t>
            </a:r>
            <a:r>
              <a:rPr lang="en-US" sz="1600" dirty="0" err="1"/>
              <a:t>suatu</a:t>
            </a:r>
            <a:r>
              <a:rPr lang="en-US" sz="1600" dirty="0"/>
              <a:t> negara.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3B29AD-93D5-3EC5-C14D-5CC6EA8B46B8}"/>
              </a:ext>
            </a:extLst>
          </p:cNvPr>
          <p:cNvSpPr/>
          <p:nvPr/>
        </p:nvSpPr>
        <p:spPr>
          <a:xfrm>
            <a:off x="0" y="0"/>
            <a:ext cx="636104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0522E-3670-A001-21F3-5B00F2A1C51D}"/>
              </a:ext>
            </a:extLst>
          </p:cNvPr>
          <p:cNvSpPr txBox="1"/>
          <p:nvPr/>
        </p:nvSpPr>
        <p:spPr>
          <a:xfrm rot="16200000">
            <a:off x="-1999753" y="2292162"/>
            <a:ext cx="508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 err="1"/>
              <a:t>Penjelasan</a:t>
            </a:r>
            <a:r>
              <a:rPr lang="en" sz="1800" dirty="0"/>
              <a:t> Halaman Gross Income by Country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4402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 rot="-5400000">
            <a:off x="-1469028" y="2001438"/>
            <a:ext cx="444835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Halaman Gross Income </a:t>
            </a:r>
            <a:r>
              <a:rPr lang="en-ID" sz="2400" dirty="0"/>
              <a:t>by Supplier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F6470-7C91-B0C8-9259-2B36EA2BF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78" y="378387"/>
            <a:ext cx="7772400" cy="438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7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797B8-80E2-D74A-4F39-01E014F2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9042" y="1232457"/>
            <a:ext cx="6822219" cy="2881139"/>
          </a:xfrm>
        </p:spPr>
        <p:txBody>
          <a:bodyPr/>
          <a:lstStyle/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bar chart horizontal total gross income </a:t>
            </a:r>
            <a:r>
              <a:rPr lang="en-US" sz="1600" dirty="0" err="1"/>
              <a:t>tertinggi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supplier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ingin</a:t>
            </a:r>
            <a:r>
              <a:rPr lang="en-US" sz="1600" dirty="0"/>
              <a:t> </a:t>
            </a:r>
            <a:r>
              <a:rPr lang="en-US" sz="1600" dirty="0" err="1"/>
              <a:t>membandingkan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antar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terkecil</a:t>
            </a:r>
            <a:r>
              <a:rPr lang="en-US" sz="1600" dirty="0"/>
              <a:t> dan </a:t>
            </a:r>
            <a:r>
              <a:rPr lang="en-US" sz="1600" dirty="0" err="1"/>
              <a:t>terbesar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data </a:t>
            </a:r>
            <a:r>
              <a:rPr lang="en-US" sz="1600" dirty="0" err="1"/>
              <a:t>pendapatan</a:t>
            </a:r>
            <a:r>
              <a:rPr lang="en-US" sz="1600" dirty="0"/>
              <a:t> </a:t>
            </a:r>
            <a:r>
              <a:rPr lang="en-US" sz="1600" dirty="0" err="1"/>
              <a:t>kotor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bulan</a:t>
            </a:r>
            <a:r>
              <a:rPr lang="en-US" sz="1600" dirty="0"/>
              <a:t>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interactive ability dropdown </a:t>
            </a:r>
            <a:r>
              <a:rPr lang="en-US" sz="1600" dirty="0" err="1"/>
              <a:t>tahun</a:t>
            </a:r>
            <a:r>
              <a:rPr lang="en-US" sz="1600" dirty="0"/>
              <a:t>, </a:t>
            </a:r>
            <a:r>
              <a:rPr lang="en-US" sz="1600" dirty="0" err="1"/>
              <a:t>bulan</a:t>
            </a:r>
            <a:r>
              <a:rPr lang="en-US" sz="1600" dirty="0"/>
              <a:t>, </a:t>
            </a:r>
            <a:r>
              <a:rPr lang="en-US" sz="1600" dirty="0" err="1"/>
              <a:t>kategori</a:t>
            </a:r>
            <a:r>
              <a:rPr lang="en-US" sz="1600" dirty="0"/>
              <a:t>, negara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memfilter</a:t>
            </a:r>
            <a:r>
              <a:rPr lang="en-US" sz="1600" dirty="0"/>
              <a:t> data </a:t>
            </a:r>
            <a:r>
              <a:rPr lang="en-US" sz="1600" dirty="0" err="1"/>
              <a:t>penjualan</a:t>
            </a:r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color schema sequential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perbedaan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gross income </a:t>
            </a:r>
            <a:r>
              <a:rPr lang="en-US" sz="1600" dirty="0" err="1"/>
              <a:t>dari</a:t>
            </a:r>
            <a:r>
              <a:rPr lang="en-US" sz="1600" dirty="0"/>
              <a:t> min </a:t>
            </a:r>
            <a:r>
              <a:rPr lang="en-US" sz="1600" dirty="0" err="1"/>
              <a:t>sampai</a:t>
            </a:r>
            <a:r>
              <a:rPr lang="en-US" sz="1600" dirty="0"/>
              <a:t> max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3B29AD-93D5-3EC5-C14D-5CC6EA8B46B8}"/>
              </a:ext>
            </a:extLst>
          </p:cNvPr>
          <p:cNvSpPr/>
          <p:nvPr/>
        </p:nvSpPr>
        <p:spPr>
          <a:xfrm>
            <a:off x="0" y="0"/>
            <a:ext cx="636104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0522E-3670-A001-21F3-5B00F2A1C51D}"/>
              </a:ext>
            </a:extLst>
          </p:cNvPr>
          <p:cNvSpPr txBox="1"/>
          <p:nvPr/>
        </p:nvSpPr>
        <p:spPr>
          <a:xfrm rot="16200000">
            <a:off x="-1952045" y="2411432"/>
            <a:ext cx="4985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 err="1"/>
              <a:t>Penjelasan</a:t>
            </a:r>
            <a:r>
              <a:rPr lang="en" sz="1800" dirty="0"/>
              <a:t> Halaman Gross Income by Supplier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41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 rot="-5400000">
            <a:off x="-1532638" y="2017342"/>
            <a:ext cx="444835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Halaman Gross Income </a:t>
            </a:r>
            <a:r>
              <a:rPr lang="en-ID" sz="2000" dirty="0"/>
              <a:t>Product Category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48D8A-7273-4800-6076-9DF5416F1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23" y="370248"/>
            <a:ext cx="7772400" cy="44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6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797B8-80E2-D74A-4F39-01E014F2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1091" y="652012"/>
            <a:ext cx="6822219" cy="2881139"/>
          </a:xfrm>
        </p:spPr>
        <p:txBody>
          <a:bodyPr/>
          <a:lstStyle/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diagram pie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perbandingan</a:t>
            </a:r>
            <a:r>
              <a:rPr lang="en-US" sz="1600" dirty="0"/>
              <a:t> </a:t>
            </a:r>
            <a:r>
              <a:rPr lang="en-US" sz="1600" dirty="0" err="1"/>
              <a:t>komponen</a:t>
            </a:r>
            <a:r>
              <a:rPr lang="en-US" sz="1600" dirty="0"/>
              <a:t>. </a:t>
            </a:r>
            <a:r>
              <a:rPr lang="en-US" sz="1600" dirty="0" err="1"/>
              <a:t>Perbandingan</a:t>
            </a:r>
            <a:r>
              <a:rPr lang="en-US" sz="1600" dirty="0"/>
              <a:t> </a:t>
            </a:r>
            <a:r>
              <a:rPr lang="en-US" sz="1600" dirty="0" err="1"/>
              <a:t>komponen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ukuran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komponen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persentase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total.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interactive ability dropdown </a:t>
            </a:r>
            <a:r>
              <a:rPr lang="en-US" sz="1600" dirty="0" err="1"/>
              <a:t>tahun</a:t>
            </a:r>
            <a:r>
              <a:rPr lang="en-US" sz="1600" dirty="0"/>
              <a:t>, </a:t>
            </a:r>
            <a:r>
              <a:rPr lang="en-US" sz="1600" dirty="0" err="1"/>
              <a:t>bulan</a:t>
            </a:r>
            <a:r>
              <a:rPr lang="en-US" sz="1600" dirty="0"/>
              <a:t>, </a:t>
            </a:r>
            <a:r>
              <a:rPr lang="en-US" sz="1600" dirty="0" err="1"/>
              <a:t>kategori</a:t>
            </a:r>
            <a:r>
              <a:rPr lang="en-US" sz="1600" dirty="0"/>
              <a:t>, negara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memfilter</a:t>
            </a:r>
            <a:r>
              <a:rPr lang="en-US" sz="1600" dirty="0"/>
              <a:t> data </a:t>
            </a:r>
            <a:r>
              <a:rPr lang="en-US" sz="1600" dirty="0" err="1"/>
              <a:t>penjualan</a:t>
            </a:r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color schema sequential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perbedaan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gross income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stacked area chart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berguna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hubungan</a:t>
            </a:r>
            <a:r>
              <a:rPr lang="en-US" sz="1600" dirty="0"/>
              <a:t>,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hubungan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total gross income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. Chart </a:t>
            </a:r>
            <a:r>
              <a:rPr lang="en-US" sz="1600" dirty="0" err="1"/>
              <a:t>ini</a:t>
            </a:r>
            <a:r>
              <a:rPr lang="en-US" sz="1600" dirty="0"/>
              <a:t> juga </a:t>
            </a:r>
            <a:r>
              <a:rPr lang="en-US" sz="1600" dirty="0" err="1"/>
              <a:t>membantu</a:t>
            </a:r>
            <a:r>
              <a:rPr lang="en-US" sz="1600" dirty="0"/>
              <a:t> </a:t>
            </a:r>
            <a:r>
              <a:rPr lang="en-US" sz="1600" dirty="0" err="1"/>
              <a:t>menganalisis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tren</a:t>
            </a:r>
            <a:r>
              <a:rPr lang="en-US" sz="1600" dirty="0"/>
              <a:t> </a:t>
            </a:r>
            <a:r>
              <a:rPr lang="en-US" sz="1600" dirty="0" err="1"/>
              <a:t>keseluruhan</a:t>
            </a:r>
            <a:r>
              <a:rPr lang="en-US" sz="1600" dirty="0"/>
              <a:t> dan juga </a:t>
            </a:r>
            <a:r>
              <a:rPr lang="en-US" sz="1600" dirty="0" err="1"/>
              <a:t>tren</a:t>
            </a:r>
            <a:r>
              <a:rPr lang="en-US" sz="1600" dirty="0"/>
              <a:t> individual.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3B29AD-93D5-3EC5-C14D-5CC6EA8B46B8}"/>
              </a:ext>
            </a:extLst>
          </p:cNvPr>
          <p:cNvSpPr/>
          <p:nvPr/>
        </p:nvSpPr>
        <p:spPr>
          <a:xfrm>
            <a:off x="0" y="0"/>
            <a:ext cx="636104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0522E-3670-A001-21F3-5B00F2A1C51D}"/>
              </a:ext>
            </a:extLst>
          </p:cNvPr>
          <p:cNvSpPr txBox="1"/>
          <p:nvPr/>
        </p:nvSpPr>
        <p:spPr>
          <a:xfrm rot="16200000">
            <a:off x="-2184824" y="2184305"/>
            <a:ext cx="5375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 err="1"/>
              <a:t>Penjelasan</a:t>
            </a:r>
            <a:r>
              <a:rPr lang="en" sz="1600" dirty="0"/>
              <a:t> Halaman Gross Income </a:t>
            </a:r>
            <a:r>
              <a:rPr lang="en-ID" sz="1600" dirty="0"/>
              <a:t>Product Category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3635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 rot="-5400000">
            <a:off x="-1532638" y="2017342"/>
            <a:ext cx="444835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Halaman </a:t>
            </a:r>
            <a:r>
              <a:rPr lang="en" sz="2000" dirty="0" err="1"/>
              <a:t>Kategori</a:t>
            </a:r>
            <a:r>
              <a:rPr lang="en" sz="2000" dirty="0"/>
              <a:t> </a:t>
            </a:r>
            <a:r>
              <a:rPr lang="en" sz="2000" dirty="0" err="1"/>
              <a:t>Produk</a:t>
            </a:r>
            <a:r>
              <a:rPr lang="en" sz="2000" dirty="0"/>
              <a:t> </a:t>
            </a:r>
            <a:r>
              <a:rPr lang="en" sz="2000" dirty="0" err="1"/>
              <a:t>Terlaris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13926-88A5-A117-52C1-0C2139B8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87" y="270345"/>
            <a:ext cx="7772400" cy="444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15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797B8-80E2-D74A-4F39-01E014F2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1091" y="652012"/>
            <a:ext cx="6822219" cy="2881139"/>
          </a:xfrm>
        </p:spPr>
        <p:txBody>
          <a:bodyPr/>
          <a:lstStyle/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bar chart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terlaris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ingin</a:t>
            </a:r>
            <a:r>
              <a:rPr lang="en-US" sz="1600" dirty="0"/>
              <a:t> </a:t>
            </a:r>
            <a:r>
              <a:rPr lang="en-US" sz="1600" dirty="0" err="1"/>
              <a:t>membandingkan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antar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terkecil</a:t>
            </a:r>
            <a:r>
              <a:rPr lang="en-US" sz="1600" dirty="0"/>
              <a:t> dan </a:t>
            </a:r>
            <a:r>
              <a:rPr lang="en-US" sz="1600" dirty="0" err="1"/>
              <a:t>terbesar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data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terlaris</a:t>
            </a:r>
            <a:r>
              <a:rPr lang="en-US" sz="1600" dirty="0"/>
              <a:t>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interactive ability dropdown </a:t>
            </a:r>
            <a:r>
              <a:rPr lang="en-US" sz="1600" dirty="0" err="1"/>
              <a:t>tahun</a:t>
            </a:r>
            <a:r>
              <a:rPr lang="en-US" sz="1600" dirty="0"/>
              <a:t>, </a:t>
            </a:r>
            <a:r>
              <a:rPr lang="en-US" sz="1600" dirty="0" err="1"/>
              <a:t>bulan</a:t>
            </a:r>
            <a:r>
              <a:rPr lang="en-US" sz="1600" dirty="0"/>
              <a:t>, </a:t>
            </a:r>
            <a:r>
              <a:rPr lang="en-US" sz="1600" dirty="0" err="1"/>
              <a:t>kategori</a:t>
            </a:r>
            <a:r>
              <a:rPr lang="en-US" sz="1600" dirty="0"/>
              <a:t>, negara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memfilter</a:t>
            </a:r>
            <a:r>
              <a:rPr lang="en-US" sz="1600" dirty="0"/>
              <a:t> data order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color schema sequential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perbedaan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terlaris</a:t>
            </a:r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stacked area chart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berguna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hubungan</a:t>
            </a:r>
            <a:r>
              <a:rPr lang="en-US" sz="1600" dirty="0"/>
              <a:t>,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hubungan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order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. Chart </a:t>
            </a:r>
            <a:r>
              <a:rPr lang="en-US" sz="1600" dirty="0" err="1"/>
              <a:t>ini</a:t>
            </a:r>
            <a:r>
              <a:rPr lang="en-US" sz="1600" dirty="0"/>
              <a:t> juga </a:t>
            </a:r>
            <a:r>
              <a:rPr lang="en-US" sz="1600" dirty="0" err="1"/>
              <a:t>membantu</a:t>
            </a:r>
            <a:r>
              <a:rPr lang="en-US" sz="1600" dirty="0"/>
              <a:t> </a:t>
            </a:r>
            <a:r>
              <a:rPr lang="en-US" sz="1600" dirty="0" err="1"/>
              <a:t>menganalisis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tren</a:t>
            </a:r>
            <a:r>
              <a:rPr lang="en-US" sz="1600" dirty="0"/>
              <a:t> </a:t>
            </a:r>
            <a:r>
              <a:rPr lang="en-US" sz="1600" dirty="0" err="1"/>
              <a:t>keseluruhan</a:t>
            </a:r>
            <a:r>
              <a:rPr lang="en-US" sz="1600" dirty="0"/>
              <a:t> dan juga </a:t>
            </a:r>
            <a:r>
              <a:rPr lang="en-US" sz="1600" dirty="0" err="1"/>
              <a:t>tren</a:t>
            </a:r>
            <a:r>
              <a:rPr lang="en-US" sz="1600" dirty="0"/>
              <a:t> individual.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3B29AD-93D5-3EC5-C14D-5CC6EA8B46B8}"/>
              </a:ext>
            </a:extLst>
          </p:cNvPr>
          <p:cNvSpPr/>
          <p:nvPr/>
        </p:nvSpPr>
        <p:spPr>
          <a:xfrm>
            <a:off x="0" y="0"/>
            <a:ext cx="636104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0522E-3670-A001-21F3-5B00F2A1C51D}"/>
              </a:ext>
            </a:extLst>
          </p:cNvPr>
          <p:cNvSpPr txBox="1"/>
          <p:nvPr/>
        </p:nvSpPr>
        <p:spPr>
          <a:xfrm rot="16200000">
            <a:off x="-2037726" y="2037208"/>
            <a:ext cx="50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/>
              <a:t> </a:t>
            </a:r>
            <a:r>
              <a:rPr lang="en" sz="1600" dirty="0" err="1"/>
              <a:t>Penjelasan</a:t>
            </a:r>
            <a:r>
              <a:rPr lang="en" sz="1600" dirty="0"/>
              <a:t> Halaman </a:t>
            </a:r>
            <a:r>
              <a:rPr lang="en" sz="1600" dirty="0" err="1"/>
              <a:t>Kategori</a:t>
            </a:r>
            <a:r>
              <a:rPr lang="en" sz="1600" dirty="0"/>
              <a:t> </a:t>
            </a:r>
            <a:r>
              <a:rPr lang="en" sz="1600" dirty="0" err="1"/>
              <a:t>Produk</a:t>
            </a:r>
            <a:r>
              <a:rPr lang="en" sz="1600" dirty="0"/>
              <a:t> </a:t>
            </a:r>
            <a:r>
              <a:rPr lang="en" sz="1600" dirty="0" err="1"/>
              <a:t>Terlaris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014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Reference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700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8"/>
          <p:cNvSpPr txBox="1">
            <a:spLocks noGrp="1"/>
          </p:cNvSpPr>
          <p:nvPr>
            <p:ph type="title"/>
          </p:nvPr>
        </p:nvSpPr>
        <p:spPr>
          <a:xfrm rot="-5400000">
            <a:off x="-1200550" y="2162650"/>
            <a:ext cx="3911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B056E9-869A-0D5C-B2C3-277D65AA29CD}"/>
              </a:ext>
            </a:extLst>
          </p:cNvPr>
          <p:cNvSpPr txBox="1"/>
          <p:nvPr/>
        </p:nvSpPr>
        <p:spPr>
          <a:xfrm>
            <a:off x="1319917" y="2047486"/>
            <a:ext cx="77286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https://www.poligrabs.com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www.amazon.com</a:t>
            </a:r>
            <a:r>
              <a:rPr lang="en-US" dirty="0"/>
              <a:t>/Storytelling-Data-Visualization-Business-Professionals/</a:t>
            </a:r>
            <a:r>
              <a:rPr lang="en-US" dirty="0" err="1"/>
              <a:t>dp</a:t>
            </a:r>
            <a:r>
              <a:rPr lang="en-US" dirty="0"/>
              <a:t>/1119002257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 rot="-5400000">
            <a:off x="-739611" y="1701560"/>
            <a:ext cx="298952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</a:t>
            </a:r>
            <a:endParaRPr dirty="0"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2"/>
          </p:nvPr>
        </p:nvSpPr>
        <p:spPr>
          <a:xfrm>
            <a:off x="2131571" y="2183375"/>
            <a:ext cx="16935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Business Goals</a:t>
            </a:r>
            <a:endParaRPr dirty="0"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3"/>
          </p:nvPr>
        </p:nvSpPr>
        <p:spPr>
          <a:xfrm>
            <a:off x="3898647" y="2183375"/>
            <a:ext cx="16935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Visualization</a:t>
            </a:r>
            <a:endParaRPr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5"/>
          </p:nvPr>
        </p:nvSpPr>
        <p:spPr>
          <a:xfrm>
            <a:off x="5665722" y="2183375"/>
            <a:ext cx="16935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</a:t>
            </a:r>
            <a:endParaRPr dirty="0"/>
          </a:p>
        </p:txBody>
      </p:sp>
      <p:sp>
        <p:nvSpPr>
          <p:cNvPr id="209" name="Google Shape;209;p31"/>
          <p:cNvSpPr txBox="1">
            <a:spLocks noGrp="1"/>
          </p:cNvSpPr>
          <p:nvPr>
            <p:ph type="title" idx="9"/>
          </p:nvPr>
        </p:nvSpPr>
        <p:spPr>
          <a:xfrm>
            <a:off x="5735172" y="17246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13"/>
          </p:nvPr>
        </p:nvSpPr>
        <p:spPr>
          <a:xfrm>
            <a:off x="2201022" y="17246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 idx="14"/>
          </p:nvPr>
        </p:nvSpPr>
        <p:spPr>
          <a:xfrm>
            <a:off x="3968097" y="17246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39" name="Google Shape;639;p52"/>
          <p:cNvSpPr txBox="1">
            <a:spLocks noGrp="1"/>
          </p:cNvSpPr>
          <p:nvPr>
            <p:ph type="subTitle" idx="1"/>
          </p:nvPr>
        </p:nvSpPr>
        <p:spPr>
          <a:xfrm>
            <a:off x="704875" y="1768950"/>
            <a:ext cx="43359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hlinkClick r:id="rId3"/>
              </a:rPr>
              <a:t>bfaddly@gmail.com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52" name="Google Shape;652;p52"/>
          <p:cNvPicPr preferRelativeResize="0"/>
          <p:nvPr/>
        </p:nvPicPr>
        <p:blipFill rotWithShape="1">
          <a:blip r:embed="rId4">
            <a:alphaModFix/>
          </a:blip>
          <a:srcRect r="31852"/>
          <a:stretch/>
        </p:blipFill>
        <p:spPr>
          <a:xfrm>
            <a:off x="6071325" y="1067050"/>
            <a:ext cx="3072677" cy="300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Business Goals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/>
          <p:nvPr/>
        </p:nvSpPr>
        <p:spPr>
          <a:xfrm>
            <a:off x="-205750" y="226825"/>
            <a:ext cx="1342800" cy="3055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Latar</a:t>
            </a:r>
            <a:r>
              <a:rPr lang="en" dirty="0"/>
              <a:t> </a:t>
            </a:r>
            <a:r>
              <a:rPr lang="en" dirty="0" err="1"/>
              <a:t>Belakang</a:t>
            </a:r>
            <a:endParaRPr dirty="0"/>
          </a:p>
        </p:txBody>
      </p:sp>
      <p:sp>
        <p:nvSpPr>
          <p:cNvPr id="292" name="Google Shape;292;p36"/>
          <p:cNvSpPr txBox="1">
            <a:spLocks noGrp="1"/>
          </p:cNvSpPr>
          <p:nvPr>
            <p:ph type="subTitle" idx="1"/>
          </p:nvPr>
        </p:nvSpPr>
        <p:spPr>
          <a:xfrm>
            <a:off x="1247752" y="999375"/>
            <a:ext cx="4262502" cy="2364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dirty="0"/>
              <a:t>	</a:t>
            </a:r>
            <a:r>
              <a:rPr lang="en-ID" dirty="0"/>
              <a:t> Business Dashboard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grafis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indikator</a:t>
            </a:r>
            <a:r>
              <a:rPr lang="en-ID" dirty="0"/>
              <a:t> </a:t>
            </a:r>
            <a:r>
              <a:rPr lang="en-ID" dirty="0" err="1"/>
              <a:t>kinerja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.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status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real-time dan </a:t>
            </a:r>
            <a:r>
              <a:rPr lang="en-ID" dirty="0" err="1"/>
              <a:t>menyajikan</a:t>
            </a:r>
            <a:r>
              <a:rPr lang="en-ID" dirty="0"/>
              <a:t> data yang </a:t>
            </a:r>
            <a:r>
              <a:rPr lang="en-ID" dirty="0" err="1"/>
              <a:t>diolah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visual.</a:t>
            </a:r>
            <a:r>
              <a:rPr lang="en" dirty="0"/>
              <a:t> </a:t>
            </a:r>
            <a:r>
              <a:rPr lang="en-ID" dirty="0" err="1"/>
              <a:t>Keberadaan</a:t>
            </a:r>
            <a:r>
              <a:rPr lang="en-ID" dirty="0"/>
              <a:t> Business Dashboard </a:t>
            </a:r>
            <a:r>
              <a:rPr lang="en-ID" dirty="0" err="1"/>
              <a:t>ini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,</a:t>
            </a:r>
            <a:r>
              <a:rPr lang="en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memilikinya</a:t>
            </a:r>
            <a:r>
              <a:rPr lang="en-ID" dirty="0"/>
              <a:t> agar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memantau</a:t>
            </a:r>
            <a:r>
              <a:rPr lang="en-ID" dirty="0"/>
              <a:t> </a:t>
            </a:r>
            <a:r>
              <a:rPr lang="en-ID" dirty="0" err="1"/>
              <a:t>kinerja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. </a:t>
            </a:r>
            <a:r>
              <a:rPr lang="en-ID" dirty="0" err="1"/>
              <a:t>Harapannya</a:t>
            </a:r>
            <a:r>
              <a:rPr lang="en-ID" dirty="0"/>
              <a:t>, </a:t>
            </a:r>
            <a:r>
              <a:rPr lang="en-ID" dirty="0" err="1"/>
              <a:t>keberadaan</a:t>
            </a:r>
            <a:r>
              <a:rPr lang="en-ID" dirty="0"/>
              <a:t> dashboard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keuntungan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294" name="Google Shape;294;p36"/>
          <p:cNvSpPr/>
          <p:nvPr/>
        </p:nvSpPr>
        <p:spPr>
          <a:xfrm rot="16200000">
            <a:off x="5111250" y="3310149"/>
            <a:ext cx="1204800" cy="24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439;p41">
            <a:extLst>
              <a:ext uri="{FF2B5EF4-FFF2-40B4-BE49-F238E27FC236}">
                <a16:creationId xmlns:a16="http://schemas.microsoft.com/office/drawing/2014/main" id="{F0A0708B-CFB7-D432-59AF-1BEBCB96B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958"/>
          <a:stretch/>
        </p:blipFill>
        <p:spPr>
          <a:xfrm>
            <a:off x="6036883" y="-1"/>
            <a:ext cx="3123019" cy="5143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5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/>
          <p:nvPr/>
        </p:nvSpPr>
        <p:spPr>
          <a:xfrm>
            <a:off x="-205750" y="226825"/>
            <a:ext cx="1342800" cy="3055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Dashboard</a:t>
            </a:r>
            <a:endParaRPr dirty="0"/>
          </a:p>
        </p:txBody>
      </p:sp>
      <p:sp>
        <p:nvSpPr>
          <p:cNvPr id="292" name="Google Shape;292;p36"/>
          <p:cNvSpPr txBox="1">
            <a:spLocks noGrp="1"/>
          </p:cNvSpPr>
          <p:nvPr>
            <p:ph type="subTitle" idx="1"/>
          </p:nvPr>
        </p:nvSpPr>
        <p:spPr>
          <a:xfrm>
            <a:off x="1246999" y="617712"/>
            <a:ext cx="4262502" cy="3151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dirty="0"/>
              <a:t>	Northwind Dashboard </a:t>
            </a:r>
            <a:r>
              <a:rPr lang="en" dirty="0" err="1"/>
              <a:t>ini</a:t>
            </a:r>
            <a:r>
              <a:rPr lang="en" dirty="0"/>
              <a:t> </a:t>
            </a:r>
            <a:r>
              <a:rPr lang="en" dirty="0" err="1"/>
              <a:t>berisi</a:t>
            </a:r>
            <a:r>
              <a:rPr lang="en" dirty="0"/>
              <a:t> </a:t>
            </a:r>
            <a:r>
              <a:rPr lang="en" dirty="0" err="1"/>
              <a:t>laporan-laporan</a:t>
            </a:r>
            <a:r>
              <a:rPr lang="en" dirty="0"/>
              <a:t> total </a:t>
            </a:r>
            <a:r>
              <a:rPr lang="en" dirty="0" err="1"/>
              <a:t>pendapatan</a:t>
            </a:r>
            <a:r>
              <a:rPr lang="en" dirty="0"/>
              <a:t> </a:t>
            </a:r>
            <a:r>
              <a:rPr lang="en" dirty="0" err="1"/>
              <a:t>kotor</a:t>
            </a:r>
            <a:r>
              <a:rPr lang="en" dirty="0"/>
              <a:t>, </a:t>
            </a:r>
            <a:r>
              <a:rPr lang="en" dirty="0" err="1"/>
              <a:t>pendapatan</a:t>
            </a:r>
            <a:r>
              <a:rPr lang="en" dirty="0"/>
              <a:t> </a:t>
            </a:r>
            <a:r>
              <a:rPr lang="en" dirty="0" err="1"/>
              <a:t>kotor</a:t>
            </a:r>
            <a:r>
              <a:rPr lang="en" dirty="0"/>
              <a:t> </a:t>
            </a:r>
            <a:r>
              <a:rPr lang="en" dirty="0" err="1"/>
              <a:t>berdasarkan</a:t>
            </a:r>
            <a:r>
              <a:rPr lang="en" dirty="0"/>
              <a:t> negara, </a:t>
            </a:r>
            <a:r>
              <a:rPr lang="en" dirty="0" err="1"/>
              <a:t>pendapatan</a:t>
            </a:r>
            <a:r>
              <a:rPr lang="en" dirty="0"/>
              <a:t> </a:t>
            </a:r>
            <a:r>
              <a:rPr lang="en" dirty="0" err="1"/>
              <a:t>kotor</a:t>
            </a:r>
            <a:r>
              <a:rPr lang="en" dirty="0"/>
              <a:t> </a:t>
            </a:r>
            <a:r>
              <a:rPr lang="en" dirty="0" err="1"/>
              <a:t>berdasarkan</a:t>
            </a:r>
            <a:r>
              <a:rPr lang="en" dirty="0"/>
              <a:t> supplier, </a:t>
            </a:r>
            <a:r>
              <a:rPr lang="en" dirty="0" err="1"/>
              <a:t>pendapatan</a:t>
            </a:r>
            <a:r>
              <a:rPr lang="en" dirty="0"/>
              <a:t> </a:t>
            </a:r>
            <a:r>
              <a:rPr lang="en" dirty="0" err="1"/>
              <a:t>kotor</a:t>
            </a:r>
            <a:r>
              <a:rPr lang="en" dirty="0"/>
              <a:t> per </a:t>
            </a:r>
            <a:r>
              <a:rPr lang="en" dirty="0" err="1"/>
              <a:t>kategori</a:t>
            </a:r>
            <a:r>
              <a:rPr lang="en" dirty="0"/>
              <a:t> </a:t>
            </a:r>
            <a:r>
              <a:rPr lang="en" dirty="0" err="1"/>
              <a:t>produk</a:t>
            </a:r>
            <a:r>
              <a:rPr lang="en" dirty="0"/>
              <a:t> dan </a:t>
            </a:r>
            <a:r>
              <a:rPr lang="en" dirty="0" err="1"/>
              <a:t>produk</a:t>
            </a:r>
            <a:r>
              <a:rPr lang="en" dirty="0"/>
              <a:t> </a:t>
            </a:r>
            <a:r>
              <a:rPr lang="en" dirty="0" err="1"/>
              <a:t>terlaris</a:t>
            </a:r>
            <a:r>
              <a:rPr lang="en" dirty="0"/>
              <a:t> di </a:t>
            </a:r>
            <a:r>
              <a:rPr lang="en" dirty="0" err="1"/>
              <a:t>northwind</a:t>
            </a:r>
            <a:r>
              <a:rPr lang="en" dirty="0"/>
              <a:t> yang </a:t>
            </a:r>
            <a:r>
              <a:rPr lang="en" dirty="0" err="1"/>
              <a:t>dapat</a:t>
            </a:r>
            <a:r>
              <a:rPr lang="en" dirty="0"/>
              <a:t> </a:t>
            </a:r>
            <a:r>
              <a:rPr lang="en" dirty="0" err="1"/>
              <a:t>diperbaharui</a:t>
            </a:r>
            <a:r>
              <a:rPr lang="en" dirty="0"/>
              <a:t> </a:t>
            </a:r>
            <a:r>
              <a:rPr lang="en" dirty="0" err="1"/>
              <a:t>secara</a:t>
            </a:r>
            <a:r>
              <a:rPr lang="en" dirty="0"/>
              <a:t> </a:t>
            </a:r>
            <a:r>
              <a:rPr lang="en" dirty="0" err="1"/>
              <a:t>otomatis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Northwind Dashboard </a:t>
            </a:r>
            <a:r>
              <a:rPr lang="en" dirty="0" err="1"/>
              <a:t>ini</a:t>
            </a:r>
            <a:r>
              <a:rPr lang="en" dirty="0"/>
              <a:t> </a:t>
            </a:r>
            <a:r>
              <a:rPr lang="en" dirty="0" err="1"/>
              <a:t>dapat</a:t>
            </a:r>
            <a:r>
              <a:rPr lang="en" dirty="0"/>
              <a:t> </a:t>
            </a:r>
            <a:r>
              <a:rPr lang="en" dirty="0" err="1"/>
              <a:t>digunakan</a:t>
            </a:r>
            <a:r>
              <a:rPr lang="en" dirty="0"/>
              <a:t> </a:t>
            </a:r>
            <a:r>
              <a:rPr lang="en" dirty="0" err="1"/>
              <a:t>sebagai</a:t>
            </a:r>
            <a:r>
              <a:rPr lang="en" dirty="0"/>
              <a:t> </a:t>
            </a:r>
            <a:r>
              <a:rPr lang="en" dirty="0" err="1"/>
              <a:t>alat</a:t>
            </a:r>
            <a:r>
              <a:rPr lang="en" dirty="0"/>
              <a:t> </a:t>
            </a:r>
            <a:r>
              <a:rPr lang="en" dirty="0" err="1"/>
              <a:t>utama</a:t>
            </a:r>
            <a:r>
              <a:rPr lang="en" dirty="0"/>
              <a:t> </a:t>
            </a:r>
            <a:r>
              <a:rPr lang="en" dirty="0" err="1"/>
              <a:t>untuk</a:t>
            </a:r>
            <a:r>
              <a:rPr lang="en" dirty="0"/>
              <a:t> </a:t>
            </a:r>
            <a:r>
              <a:rPr lang="en" dirty="0" err="1"/>
              <a:t>pengambilan</a:t>
            </a:r>
            <a:r>
              <a:rPr lang="en" dirty="0"/>
              <a:t> </a:t>
            </a:r>
            <a:r>
              <a:rPr lang="en" dirty="0" err="1"/>
              <a:t>keputusan</a:t>
            </a:r>
            <a:r>
              <a:rPr lang="en" dirty="0"/>
              <a:t>, </a:t>
            </a:r>
            <a:r>
              <a:rPr lang="en-ID" dirty="0" err="1"/>
              <a:t>menganalisis</a:t>
            </a:r>
            <a:r>
              <a:rPr lang="en-ID" dirty="0"/>
              <a:t> data,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peringatan</a:t>
            </a:r>
            <a:r>
              <a:rPr lang="en-ID" dirty="0"/>
              <a:t> </a:t>
            </a:r>
            <a:r>
              <a:rPr lang="en-ID" dirty="0" err="1"/>
              <a:t>dini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, </a:t>
            </a:r>
            <a:r>
              <a:rPr lang="en-ID" dirty="0" err="1"/>
              <a:t>keuangan</a:t>
            </a:r>
            <a:r>
              <a:rPr lang="en-ID" dirty="0"/>
              <a:t>, </a:t>
            </a:r>
            <a:r>
              <a:rPr lang="en-ID" dirty="0" err="1"/>
              <a:t>pembelian</a:t>
            </a:r>
            <a:r>
              <a:rPr lang="en-ID" dirty="0"/>
              <a:t> </a:t>
            </a:r>
            <a:r>
              <a:rPr lang="en" dirty="0"/>
              <a:t>yang </a:t>
            </a:r>
            <a:r>
              <a:rPr lang="en" dirty="0" err="1"/>
              <a:t>digunakan</a:t>
            </a:r>
            <a:r>
              <a:rPr lang="en" dirty="0"/>
              <a:t> di </a:t>
            </a:r>
            <a:r>
              <a:rPr lang="en" b="1" dirty="0"/>
              <a:t>level </a:t>
            </a:r>
            <a:r>
              <a:rPr lang="en" b="1" dirty="0" err="1"/>
              <a:t>atas</a:t>
            </a:r>
            <a:r>
              <a:rPr lang="en" dirty="0"/>
              <a:t> </a:t>
            </a:r>
            <a:r>
              <a:rPr lang="en" dirty="0" err="1"/>
              <a:t>seperti</a:t>
            </a:r>
            <a:r>
              <a:rPr lang="en" dirty="0"/>
              <a:t> </a:t>
            </a:r>
            <a:r>
              <a:rPr lang="en" b="1" dirty="0" err="1"/>
              <a:t>manajer</a:t>
            </a:r>
            <a:r>
              <a:rPr lang="en" b="1" dirty="0"/>
              <a:t> </a:t>
            </a:r>
            <a:r>
              <a:rPr lang="en" b="1" dirty="0" err="1"/>
              <a:t>atau</a:t>
            </a:r>
            <a:r>
              <a:rPr lang="en" b="1" dirty="0"/>
              <a:t> investor</a:t>
            </a:r>
            <a:r>
              <a:rPr lang="en" dirty="0"/>
              <a:t>.</a:t>
            </a:r>
            <a:endParaRPr lang="en-ID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36"/>
          <p:cNvSpPr/>
          <p:nvPr/>
        </p:nvSpPr>
        <p:spPr>
          <a:xfrm rot="16200000">
            <a:off x="5111250" y="3310149"/>
            <a:ext cx="1204800" cy="24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899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/>
          <p:nvPr/>
        </p:nvSpPr>
        <p:spPr>
          <a:xfrm>
            <a:off x="-205750" y="226825"/>
            <a:ext cx="1342800" cy="3055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 rot="-5400000">
            <a:off x="-1399557" y="2361531"/>
            <a:ext cx="430941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 </a:t>
            </a:r>
            <a:r>
              <a:rPr lang="en" dirty="0" err="1"/>
              <a:t>penggunaan</a:t>
            </a:r>
            <a:r>
              <a:rPr lang="en" dirty="0"/>
              <a:t> Dashboard</a:t>
            </a:r>
            <a:endParaRPr dirty="0"/>
          </a:p>
        </p:txBody>
      </p:sp>
      <p:sp>
        <p:nvSpPr>
          <p:cNvPr id="292" name="Google Shape;292;p36"/>
          <p:cNvSpPr txBox="1">
            <a:spLocks noGrp="1"/>
          </p:cNvSpPr>
          <p:nvPr>
            <p:ph type="subTitle" idx="1"/>
          </p:nvPr>
        </p:nvSpPr>
        <p:spPr>
          <a:xfrm>
            <a:off x="1255703" y="421416"/>
            <a:ext cx="7721320" cy="3888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dirty="0"/>
              <a:t>	</a:t>
            </a:r>
          </a:p>
          <a:p>
            <a:pPr marL="342900" algn="just">
              <a:buFont typeface="+mj-lt"/>
              <a:buAutoNum type="arabicPeriod"/>
            </a:pPr>
            <a:r>
              <a:rPr lang="en-ID" dirty="0" err="1"/>
              <a:t>Mengolah</a:t>
            </a:r>
            <a:r>
              <a:rPr lang="en-ID" dirty="0"/>
              <a:t> Data </a:t>
            </a:r>
            <a:r>
              <a:rPr lang="en-ID" dirty="0" err="1"/>
              <a:t>Pertama</a:t>
            </a:r>
            <a:r>
              <a:rPr lang="en-ID" dirty="0"/>
              <a:t>, </a:t>
            </a:r>
            <a:r>
              <a:rPr lang="en-ID" dirty="0" err="1"/>
              <a:t>mengolah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mengoperasikan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“Get Data” pada Power BI. </a:t>
            </a:r>
            <a:r>
              <a:rPr lang="en-ID" dirty="0" err="1"/>
              <a:t>Sumber</a:t>
            </a:r>
            <a:r>
              <a:rPr lang="en-ID" dirty="0"/>
              <a:t> yang </a:t>
            </a:r>
            <a:r>
              <a:rPr lang="en-ID" dirty="0" err="1"/>
              <a:t>dipilih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file Excel, database, Azure, </a:t>
            </a:r>
            <a:r>
              <a:rPr lang="en-ID" dirty="0" err="1"/>
              <a:t>atau</a:t>
            </a:r>
            <a:r>
              <a:rPr lang="en-ID" dirty="0"/>
              <a:t> online services. </a:t>
            </a:r>
          </a:p>
          <a:p>
            <a:pPr marL="342900" algn="just">
              <a:buFont typeface="+mj-lt"/>
              <a:buAutoNum type="arabicPeriod"/>
            </a:pPr>
            <a:endParaRPr lang="en-ID" dirty="0"/>
          </a:p>
          <a:p>
            <a:pPr marL="342900" algn="just">
              <a:buFont typeface="+mj-lt"/>
              <a:buAutoNum type="arabicPeriod"/>
            </a:pPr>
            <a:r>
              <a:rPr lang="en-ID" dirty="0" err="1"/>
              <a:t>Modeling</a:t>
            </a:r>
            <a:r>
              <a:rPr lang="en-ID" dirty="0"/>
              <a:t>, Proses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dilanjutkan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modeling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memaksimalkan</a:t>
            </a:r>
            <a:r>
              <a:rPr lang="en-ID" dirty="0"/>
              <a:t> data model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.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diatur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antara</a:t>
            </a:r>
            <a:r>
              <a:rPr lang="en-ID" dirty="0"/>
              <a:t> lain </a:t>
            </a:r>
            <a:r>
              <a:rPr lang="en-ID" dirty="0" err="1"/>
              <a:t>tanggal</a:t>
            </a:r>
            <a:r>
              <a:rPr lang="en-ID" dirty="0"/>
              <a:t>, </a:t>
            </a:r>
            <a:r>
              <a:rPr lang="en-ID" dirty="0" err="1"/>
              <a:t>waktu</a:t>
            </a:r>
            <a:r>
              <a:rPr lang="en-ID" dirty="0"/>
              <a:t>, dan </a:t>
            </a:r>
            <a:r>
              <a:rPr lang="en-ID" dirty="0" err="1"/>
              <a:t>mengeksplorasi</a:t>
            </a:r>
            <a:r>
              <a:rPr lang="en-ID" dirty="0"/>
              <a:t> data time-based. </a:t>
            </a:r>
          </a:p>
          <a:p>
            <a:pPr marL="342900" algn="just">
              <a:buFont typeface="+mj-lt"/>
              <a:buAutoNum type="arabicPeriod"/>
            </a:pPr>
            <a:endParaRPr lang="en-ID" dirty="0"/>
          </a:p>
          <a:p>
            <a:pPr marL="342900" algn="just">
              <a:buFont typeface="+mj-lt"/>
              <a:buAutoNum type="arabicPeriod"/>
            </a:pPr>
            <a:r>
              <a:rPr lang="en-ID" dirty="0" err="1"/>
              <a:t>Visualisasi</a:t>
            </a:r>
            <a:r>
              <a:rPr lang="en-ID" dirty="0"/>
              <a:t>, </a:t>
            </a:r>
            <a:r>
              <a:rPr lang="en-ID" dirty="0" err="1"/>
              <a:t>Pertama</a:t>
            </a:r>
            <a:r>
              <a:rPr lang="en-ID" dirty="0"/>
              <a:t>, </a:t>
            </a:r>
            <a:r>
              <a:rPr lang="en-ID" dirty="0" err="1"/>
              <a:t>buatlah</a:t>
            </a:r>
            <a:r>
              <a:rPr lang="en-ID" dirty="0"/>
              <a:t> </a:t>
            </a:r>
            <a:r>
              <a:rPr lang="en-ID" dirty="0" err="1"/>
              <a:t>grafik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“Clustered Column Chart”. </a:t>
            </a:r>
            <a:r>
              <a:rPr lang="en-ID" dirty="0" err="1"/>
              <a:t>Kemudian</a:t>
            </a:r>
            <a:r>
              <a:rPr lang="en-ID" dirty="0"/>
              <a:t>, </a:t>
            </a:r>
            <a:r>
              <a:rPr lang="en-ID" dirty="0" err="1"/>
              <a:t>transformasikan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diagram </a:t>
            </a:r>
            <a:r>
              <a:rPr lang="en-ID" dirty="0" err="1"/>
              <a:t>lingkaran</a:t>
            </a:r>
            <a:r>
              <a:rPr lang="en-ID" dirty="0"/>
              <a:t> </a:t>
            </a:r>
            <a:r>
              <a:rPr lang="en-ID" dirty="0" err="1"/>
              <a:t>memakai</a:t>
            </a:r>
            <a:r>
              <a:rPr lang="en-ID" dirty="0"/>
              <a:t> “Pie Chart with Column”. Agar </a:t>
            </a:r>
            <a:r>
              <a:rPr lang="en-ID" dirty="0" err="1"/>
              <a:t>visualisasi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memoles</a:t>
            </a:r>
            <a:r>
              <a:rPr lang="en-ID" dirty="0"/>
              <a:t> </a:t>
            </a:r>
            <a:r>
              <a:rPr lang="en-ID" dirty="0" err="1"/>
              <a:t>grafik</a:t>
            </a:r>
            <a:r>
              <a:rPr lang="en-ID" dirty="0"/>
              <a:t> dan diagram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. Lalu, </a:t>
            </a:r>
            <a:r>
              <a:rPr lang="en-ID" dirty="0" err="1"/>
              <a:t>menggabungkan</a:t>
            </a:r>
            <a:r>
              <a:rPr lang="en-ID" dirty="0"/>
              <a:t> </a:t>
            </a:r>
            <a:r>
              <a:rPr lang="en-ID" dirty="0" err="1"/>
              <a:t>keduanya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.</a:t>
            </a:r>
          </a:p>
          <a:p>
            <a:pPr marL="342900" algn="just">
              <a:buFont typeface="+mj-lt"/>
              <a:buAutoNum type="arabicPeriod"/>
            </a:pPr>
            <a:endParaRPr lang="en-ID" dirty="0"/>
          </a:p>
          <a:p>
            <a:pPr marL="342900" algn="just">
              <a:buFont typeface="+mj-lt"/>
              <a:buAutoNum type="arabicPeriod"/>
            </a:pPr>
            <a:r>
              <a:rPr lang="en-ID" dirty="0" err="1"/>
              <a:t>Pengambilan</a:t>
            </a:r>
            <a:r>
              <a:rPr lang="en-ID" dirty="0"/>
              <a:t> Keputusan, </a:t>
            </a:r>
            <a:r>
              <a:rPr lang="en-ID" dirty="0" err="1"/>
              <a:t>Pengambilan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dimulai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dashboard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visualiasi</a:t>
            </a:r>
            <a:r>
              <a:rPr lang="en-ID" dirty="0"/>
              <a:t> </a:t>
            </a:r>
            <a:r>
              <a:rPr lang="en-ID" dirty="0" err="1"/>
              <a:t>dibagikan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manajer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investor.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itulah</a:t>
            </a:r>
            <a:r>
              <a:rPr lang="en-ID" dirty="0"/>
              <a:t> yang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pertimbangan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kebijakan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. </a:t>
            </a:r>
            <a:endParaRPr dirty="0"/>
          </a:p>
        </p:txBody>
      </p:sp>
      <p:sp>
        <p:nvSpPr>
          <p:cNvPr id="2" name="Google Shape;294;p36">
            <a:extLst>
              <a:ext uri="{FF2B5EF4-FFF2-40B4-BE49-F238E27FC236}">
                <a16:creationId xmlns:a16="http://schemas.microsoft.com/office/drawing/2014/main" id="{DF15116A-8D12-1DAC-6C95-A75DA4B5A7E8}"/>
              </a:ext>
            </a:extLst>
          </p:cNvPr>
          <p:cNvSpPr/>
          <p:nvPr/>
        </p:nvSpPr>
        <p:spPr>
          <a:xfrm rot="16200000">
            <a:off x="7870353" y="3491334"/>
            <a:ext cx="1204800" cy="24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98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Visualization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42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 rot="-5400000">
            <a:off x="-1105358" y="2067333"/>
            <a:ext cx="372101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Halaman Gross Income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48F80-8C20-A08F-ECEA-AFAAC472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95" y="347573"/>
            <a:ext cx="7772400" cy="44483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797B8-80E2-D74A-4F39-01E014F2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1091" y="818984"/>
            <a:ext cx="6822219" cy="2881139"/>
          </a:xfrm>
        </p:spPr>
        <p:txBody>
          <a:bodyPr/>
          <a:lstStyle/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bar chart total gross income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ingin</a:t>
            </a:r>
            <a:r>
              <a:rPr lang="en-US" sz="1600" dirty="0"/>
              <a:t> </a:t>
            </a:r>
            <a:r>
              <a:rPr lang="en-US" sz="1600" dirty="0" err="1"/>
              <a:t>membandingkan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antar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terkecil</a:t>
            </a:r>
            <a:r>
              <a:rPr lang="en-US" sz="1600" dirty="0"/>
              <a:t> dan </a:t>
            </a:r>
            <a:r>
              <a:rPr lang="en-US" sz="1600" dirty="0" err="1"/>
              <a:t>terbesar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data </a:t>
            </a:r>
            <a:r>
              <a:rPr lang="en-US" sz="1600" dirty="0" err="1"/>
              <a:t>pendapatan</a:t>
            </a:r>
            <a:r>
              <a:rPr lang="en-US" sz="1600" dirty="0"/>
              <a:t> </a:t>
            </a:r>
            <a:r>
              <a:rPr lang="en-US" sz="1600" dirty="0" err="1"/>
              <a:t>kotor</a:t>
            </a:r>
            <a:r>
              <a:rPr lang="en-US" sz="1600" dirty="0"/>
              <a:t>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interactive ability dropdown </a:t>
            </a:r>
            <a:r>
              <a:rPr lang="en-US" sz="1600" dirty="0" err="1"/>
              <a:t>tahun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memfilter</a:t>
            </a:r>
            <a:r>
              <a:rPr lang="en-US" sz="1600" dirty="0"/>
              <a:t> data </a:t>
            </a:r>
            <a:r>
              <a:rPr lang="en-US" sz="1600" dirty="0" err="1"/>
              <a:t>tahun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color schema sequential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perbedaan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pendapatan</a:t>
            </a:r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dirty="0" err="1"/>
              <a:t>Penggunaan</a:t>
            </a:r>
            <a:r>
              <a:rPr lang="en-US" sz="1600" dirty="0"/>
              <a:t> line chart total order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ketika</a:t>
            </a:r>
            <a:r>
              <a:rPr lang="en-US" sz="1600" dirty="0"/>
              <a:t> </a:t>
            </a:r>
            <a:r>
              <a:rPr lang="en-US" sz="1600" dirty="0" err="1"/>
              <a:t>ingin</a:t>
            </a:r>
            <a:r>
              <a:rPr lang="en-US" sz="1600" dirty="0"/>
              <a:t> </a:t>
            </a:r>
            <a:r>
              <a:rPr lang="en-US" sz="1600" dirty="0" err="1"/>
              <a:t>menyajikan</a:t>
            </a:r>
            <a:r>
              <a:rPr lang="en-US" sz="1600" dirty="0"/>
              <a:t> data serial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trend order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3B29AD-93D5-3EC5-C14D-5CC6EA8B46B8}"/>
              </a:ext>
            </a:extLst>
          </p:cNvPr>
          <p:cNvSpPr/>
          <p:nvPr/>
        </p:nvSpPr>
        <p:spPr>
          <a:xfrm>
            <a:off x="0" y="0"/>
            <a:ext cx="636104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0522E-3670-A001-21F3-5B00F2A1C51D}"/>
              </a:ext>
            </a:extLst>
          </p:cNvPr>
          <p:cNvSpPr txBox="1"/>
          <p:nvPr/>
        </p:nvSpPr>
        <p:spPr>
          <a:xfrm rot="16200000">
            <a:off x="-1804944" y="2145579"/>
            <a:ext cx="4691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 err="1"/>
              <a:t>Penjelasan</a:t>
            </a:r>
            <a:r>
              <a:rPr lang="en" sz="2000" dirty="0"/>
              <a:t> Halaman Gross Income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ee Tour Compan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6DD6B8"/>
      </a:accent1>
      <a:accent2>
        <a:srgbClr val="434343"/>
      </a:accent2>
      <a:accent3>
        <a:srgbClr val="78909C"/>
      </a:accent3>
      <a:accent4>
        <a:srgbClr val="4C9983"/>
      </a:accent4>
      <a:accent5>
        <a:srgbClr val="FFD966"/>
      </a:accent5>
      <a:accent6>
        <a:srgbClr val="F9CB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761</Words>
  <Application>Microsoft Macintosh PowerPoint</Application>
  <PresentationFormat>On-screen Show (16:9)</PresentationFormat>
  <Paragraphs>81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DM Sans</vt:lpstr>
      <vt:lpstr>Permanent Marker</vt:lpstr>
      <vt:lpstr>Passion One</vt:lpstr>
      <vt:lpstr>Arial</vt:lpstr>
      <vt:lpstr>Free Tour Company by Slidesgo</vt:lpstr>
      <vt:lpstr>Northwind Dashboard With Power BI</vt:lpstr>
      <vt:lpstr>Table of Content</vt:lpstr>
      <vt:lpstr>Business Goals</vt:lpstr>
      <vt:lpstr>Latar Belakang</vt:lpstr>
      <vt:lpstr>Target Dashboard</vt:lpstr>
      <vt:lpstr>Cara penggunaan Dashboard</vt:lpstr>
      <vt:lpstr>Visualization</vt:lpstr>
      <vt:lpstr>Halaman Gross Income</vt:lpstr>
      <vt:lpstr>PowerPoint Presentation</vt:lpstr>
      <vt:lpstr>Halaman Gross Income by Country</vt:lpstr>
      <vt:lpstr>PowerPoint Presentation</vt:lpstr>
      <vt:lpstr>Halaman Gross Income by Supplier</vt:lpstr>
      <vt:lpstr>PowerPoint Presentation</vt:lpstr>
      <vt:lpstr>Halaman Gross Income Product Category</vt:lpstr>
      <vt:lpstr>PowerPoint Presentation</vt:lpstr>
      <vt:lpstr>Halaman Kategori Produk Terlaris</vt:lpstr>
      <vt:lpstr>PowerPoint Presentation</vt:lpstr>
      <vt:lpstr>Reference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Northwind Dashboard With Power BI</dc:title>
  <cp:lastModifiedBy>FaddliL Wibowo</cp:lastModifiedBy>
  <cp:revision>42</cp:revision>
  <dcterms:modified xsi:type="dcterms:W3CDTF">2023-02-26T16:21:23Z</dcterms:modified>
</cp:coreProperties>
</file>